
<file path=[Content_Types].xml><?xml version="1.0" encoding="utf-8"?>
<Types xmlns="http://schemas.openxmlformats.org/package/2006/content-types">
  <Default Extension="jpeg" ContentType="image/jpeg"/>
  <Default Extension="m4a" ContentType="audi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</p:sldIdLst>
  <p:sldSz cx="42803763" cy="3027521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7224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69" autoAdjust="0"/>
    <p:restoredTop sz="94660"/>
  </p:normalViewPr>
  <p:slideViewPr>
    <p:cSldViewPr snapToGrid="0">
      <p:cViewPr varScale="1">
        <p:scale>
          <a:sx n="26" d="100"/>
          <a:sy n="26" d="100"/>
        </p:scale>
        <p:origin x="1350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210282" y="4954765"/>
            <a:ext cx="36383199" cy="10540259"/>
          </a:xfrm>
        </p:spPr>
        <p:txBody>
          <a:bodyPr anchor="b"/>
          <a:lstStyle>
            <a:lvl1pPr algn="ctr">
              <a:defRPr sz="26488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50471" y="15901497"/>
            <a:ext cx="32102822" cy="7309499"/>
          </a:xfrm>
        </p:spPr>
        <p:txBody>
          <a:bodyPr/>
          <a:lstStyle>
            <a:lvl1pPr marL="0" indent="0" algn="ctr">
              <a:buNone/>
              <a:defRPr sz="10595"/>
            </a:lvl1pPr>
            <a:lvl2pPr marL="2018355" indent="0" algn="ctr">
              <a:buNone/>
              <a:defRPr sz="8829"/>
            </a:lvl2pPr>
            <a:lvl3pPr marL="4036710" indent="0" algn="ctr">
              <a:buNone/>
              <a:defRPr sz="7946"/>
            </a:lvl3pPr>
            <a:lvl4pPr marL="6055065" indent="0" algn="ctr">
              <a:buNone/>
              <a:defRPr sz="7063"/>
            </a:lvl4pPr>
            <a:lvl5pPr marL="8073420" indent="0" algn="ctr">
              <a:buNone/>
              <a:defRPr sz="7063"/>
            </a:lvl5pPr>
            <a:lvl6pPr marL="10091776" indent="0" algn="ctr">
              <a:buNone/>
              <a:defRPr sz="7063"/>
            </a:lvl6pPr>
            <a:lvl7pPr marL="12110131" indent="0" algn="ctr">
              <a:buNone/>
              <a:defRPr sz="7063"/>
            </a:lvl7pPr>
            <a:lvl8pPr marL="14128486" indent="0" algn="ctr">
              <a:buNone/>
              <a:defRPr sz="7063"/>
            </a:lvl8pPr>
            <a:lvl9pPr marL="16146841" indent="0" algn="ctr">
              <a:buNone/>
              <a:defRPr sz="7063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144DE8-AE3D-40A8-90B8-FB90AC599C3D}" type="datetimeFigureOut">
              <a:rPr lang="en-GB" smtClean="0"/>
              <a:t>01/07/2020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EC4D90-E909-4F87-A3D0-77D3250A7A1C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255495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144DE8-AE3D-40A8-90B8-FB90AC599C3D}" type="datetimeFigureOut">
              <a:rPr lang="en-GB" smtClean="0"/>
              <a:t>01/07/2020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EC4D90-E909-4F87-A3D0-77D3250A7A1C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435526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0631445" y="1611875"/>
            <a:ext cx="9229561" cy="256568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942761" y="1611875"/>
            <a:ext cx="27153637" cy="25656844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144DE8-AE3D-40A8-90B8-FB90AC599C3D}" type="datetimeFigureOut">
              <a:rPr lang="en-GB" smtClean="0"/>
              <a:t>01/07/2020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EC4D90-E909-4F87-A3D0-77D3250A7A1C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07803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144DE8-AE3D-40A8-90B8-FB90AC599C3D}" type="datetimeFigureOut">
              <a:rPr lang="en-GB" smtClean="0"/>
              <a:t>01/07/2020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EC4D90-E909-4F87-A3D0-77D3250A7A1C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660945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20467" y="7547788"/>
            <a:ext cx="36918246" cy="12593645"/>
          </a:xfrm>
        </p:spPr>
        <p:txBody>
          <a:bodyPr anchor="b"/>
          <a:lstStyle>
            <a:lvl1pPr>
              <a:defRPr sz="26488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20467" y="20260574"/>
            <a:ext cx="36918246" cy="6622701"/>
          </a:xfrm>
        </p:spPr>
        <p:txBody>
          <a:bodyPr/>
          <a:lstStyle>
            <a:lvl1pPr marL="0" indent="0">
              <a:buNone/>
              <a:defRPr sz="10595">
                <a:solidFill>
                  <a:schemeClr val="tx1"/>
                </a:solidFill>
              </a:defRPr>
            </a:lvl1pPr>
            <a:lvl2pPr marL="2018355" indent="0">
              <a:buNone/>
              <a:defRPr sz="8829">
                <a:solidFill>
                  <a:schemeClr val="tx1">
                    <a:tint val="75000"/>
                  </a:schemeClr>
                </a:solidFill>
              </a:defRPr>
            </a:lvl2pPr>
            <a:lvl3pPr marL="4036710" indent="0">
              <a:buNone/>
              <a:defRPr sz="7946">
                <a:solidFill>
                  <a:schemeClr val="tx1">
                    <a:tint val="75000"/>
                  </a:schemeClr>
                </a:solidFill>
              </a:defRPr>
            </a:lvl3pPr>
            <a:lvl4pPr marL="6055065" indent="0">
              <a:buNone/>
              <a:defRPr sz="7063">
                <a:solidFill>
                  <a:schemeClr val="tx1">
                    <a:tint val="75000"/>
                  </a:schemeClr>
                </a:solidFill>
              </a:defRPr>
            </a:lvl4pPr>
            <a:lvl5pPr marL="8073420" indent="0">
              <a:buNone/>
              <a:defRPr sz="7063">
                <a:solidFill>
                  <a:schemeClr val="tx1">
                    <a:tint val="75000"/>
                  </a:schemeClr>
                </a:solidFill>
              </a:defRPr>
            </a:lvl5pPr>
            <a:lvl6pPr marL="10091776" indent="0">
              <a:buNone/>
              <a:defRPr sz="7063">
                <a:solidFill>
                  <a:schemeClr val="tx1">
                    <a:tint val="75000"/>
                  </a:schemeClr>
                </a:solidFill>
              </a:defRPr>
            </a:lvl6pPr>
            <a:lvl7pPr marL="12110131" indent="0">
              <a:buNone/>
              <a:defRPr sz="7063">
                <a:solidFill>
                  <a:schemeClr val="tx1">
                    <a:tint val="75000"/>
                  </a:schemeClr>
                </a:solidFill>
              </a:defRPr>
            </a:lvl7pPr>
            <a:lvl8pPr marL="14128486" indent="0">
              <a:buNone/>
              <a:defRPr sz="7063">
                <a:solidFill>
                  <a:schemeClr val="tx1">
                    <a:tint val="75000"/>
                  </a:schemeClr>
                </a:solidFill>
              </a:defRPr>
            </a:lvl8pPr>
            <a:lvl9pPr marL="16146841" indent="0">
              <a:buNone/>
              <a:defRPr sz="706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144DE8-AE3D-40A8-90B8-FB90AC599C3D}" type="datetimeFigureOut">
              <a:rPr lang="en-GB" smtClean="0"/>
              <a:t>01/07/2020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EC4D90-E909-4F87-A3D0-77D3250A7A1C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012309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942759" y="8059374"/>
            <a:ext cx="18191599" cy="1920934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1669405" y="8059374"/>
            <a:ext cx="18191599" cy="1920934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144DE8-AE3D-40A8-90B8-FB90AC599C3D}" type="datetimeFigureOut">
              <a:rPr lang="en-GB" smtClean="0"/>
              <a:t>01/07/2020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EC4D90-E909-4F87-A3D0-77D3250A7A1C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881628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48334" y="1611882"/>
            <a:ext cx="36918246" cy="585180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48339" y="7421634"/>
            <a:ext cx="18107995" cy="3637228"/>
          </a:xfrm>
        </p:spPr>
        <p:txBody>
          <a:bodyPr anchor="b"/>
          <a:lstStyle>
            <a:lvl1pPr marL="0" indent="0">
              <a:buNone/>
              <a:defRPr sz="10595" b="1"/>
            </a:lvl1pPr>
            <a:lvl2pPr marL="2018355" indent="0">
              <a:buNone/>
              <a:defRPr sz="8829" b="1"/>
            </a:lvl2pPr>
            <a:lvl3pPr marL="4036710" indent="0">
              <a:buNone/>
              <a:defRPr sz="7946" b="1"/>
            </a:lvl3pPr>
            <a:lvl4pPr marL="6055065" indent="0">
              <a:buNone/>
              <a:defRPr sz="7063" b="1"/>
            </a:lvl4pPr>
            <a:lvl5pPr marL="8073420" indent="0">
              <a:buNone/>
              <a:defRPr sz="7063" b="1"/>
            </a:lvl5pPr>
            <a:lvl6pPr marL="10091776" indent="0">
              <a:buNone/>
              <a:defRPr sz="7063" b="1"/>
            </a:lvl6pPr>
            <a:lvl7pPr marL="12110131" indent="0">
              <a:buNone/>
              <a:defRPr sz="7063" b="1"/>
            </a:lvl7pPr>
            <a:lvl8pPr marL="14128486" indent="0">
              <a:buNone/>
              <a:defRPr sz="7063" b="1"/>
            </a:lvl8pPr>
            <a:lvl9pPr marL="16146841" indent="0">
              <a:buNone/>
              <a:defRPr sz="7063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48339" y="11058863"/>
            <a:ext cx="18107995" cy="1626592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1669408" y="7421634"/>
            <a:ext cx="18197174" cy="3637228"/>
          </a:xfrm>
        </p:spPr>
        <p:txBody>
          <a:bodyPr anchor="b"/>
          <a:lstStyle>
            <a:lvl1pPr marL="0" indent="0">
              <a:buNone/>
              <a:defRPr sz="10595" b="1"/>
            </a:lvl1pPr>
            <a:lvl2pPr marL="2018355" indent="0">
              <a:buNone/>
              <a:defRPr sz="8829" b="1"/>
            </a:lvl2pPr>
            <a:lvl3pPr marL="4036710" indent="0">
              <a:buNone/>
              <a:defRPr sz="7946" b="1"/>
            </a:lvl3pPr>
            <a:lvl4pPr marL="6055065" indent="0">
              <a:buNone/>
              <a:defRPr sz="7063" b="1"/>
            </a:lvl4pPr>
            <a:lvl5pPr marL="8073420" indent="0">
              <a:buNone/>
              <a:defRPr sz="7063" b="1"/>
            </a:lvl5pPr>
            <a:lvl6pPr marL="10091776" indent="0">
              <a:buNone/>
              <a:defRPr sz="7063" b="1"/>
            </a:lvl6pPr>
            <a:lvl7pPr marL="12110131" indent="0">
              <a:buNone/>
              <a:defRPr sz="7063" b="1"/>
            </a:lvl7pPr>
            <a:lvl8pPr marL="14128486" indent="0">
              <a:buNone/>
              <a:defRPr sz="7063" b="1"/>
            </a:lvl8pPr>
            <a:lvl9pPr marL="16146841" indent="0">
              <a:buNone/>
              <a:defRPr sz="7063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1669408" y="11058863"/>
            <a:ext cx="18197174" cy="1626592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144DE8-AE3D-40A8-90B8-FB90AC599C3D}" type="datetimeFigureOut">
              <a:rPr lang="en-GB" smtClean="0"/>
              <a:t>01/07/2020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EC4D90-E909-4F87-A3D0-77D3250A7A1C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05207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144DE8-AE3D-40A8-90B8-FB90AC599C3D}" type="datetimeFigureOut">
              <a:rPr lang="en-GB" smtClean="0"/>
              <a:t>01/07/2020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EC4D90-E909-4F87-A3D0-77D3250A7A1C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548770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144DE8-AE3D-40A8-90B8-FB90AC599C3D}" type="datetimeFigureOut">
              <a:rPr lang="en-GB" smtClean="0"/>
              <a:t>01/07/2020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EC4D90-E909-4F87-A3D0-77D3250A7A1C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345187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48334" y="2018348"/>
            <a:ext cx="13805328" cy="7064216"/>
          </a:xfrm>
        </p:spPr>
        <p:txBody>
          <a:bodyPr anchor="b"/>
          <a:lstStyle>
            <a:lvl1pPr>
              <a:defRPr sz="14127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197174" y="4359077"/>
            <a:ext cx="21669405" cy="21515024"/>
          </a:xfrm>
        </p:spPr>
        <p:txBody>
          <a:bodyPr/>
          <a:lstStyle>
            <a:lvl1pPr>
              <a:defRPr sz="14127"/>
            </a:lvl1pPr>
            <a:lvl2pPr>
              <a:defRPr sz="12361"/>
            </a:lvl2pPr>
            <a:lvl3pPr>
              <a:defRPr sz="10595"/>
            </a:lvl3pPr>
            <a:lvl4pPr>
              <a:defRPr sz="8829"/>
            </a:lvl4pPr>
            <a:lvl5pPr>
              <a:defRPr sz="8829"/>
            </a:lvl5pPr>
            <a:lvl6pPr>
              <a:defRPr sz="8829"/>
            </a:lvl6pPr>
            <a:lvl7pPr>
              <a:defRPr sz="8829"/>
            </a:lvl7pPr>
            <a:lvl8pPr>
              <a:defRPr sz="8829"/>
            </a:lvl8pPr>
            <a:lvl9pPr>
              <a:defRPr sz="8829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948334" y="9082564"/>
            <a:ext cx="13805328" cy="16826573"/>
          </a:xfrm>
        </p:spPr>
        <p:txBody>
          <a:bodyPr/>
          <a:lstStyle>
            <a:lvl1pPr marL="0" indent="0">
              <a:buNone/>
              <a:defRPr sz="7063"/>
            </a:lvl1pPr>
            <a:lvl2pPr marL="2018355" indent="0">
              <a:buNone/>
              <a:defRPr sz="6180"/>
            </a:lvl2pPr>
            <a:lvl3pPr marL="4036710" indent="0">
              <a:buNone/>
              <a:defRPr sz="5298"/>
            </a:lvl3pPr>
            <a:lvl4pPr marL="6055065" indent="0">
              <a:buNone/>
              <a:defRPr sz="4415"/>
            </a:lvl4pPr>
            <a:lvl5pPr marL="8073420" indent="0">
              <a:buNone/>
              <a:defRPr sz="4415"/>
            </a:lvl5pPr>
            <a:lvl6pPr marL="10091776" indent="0">
              <a:buNone/>
              <a:defRPr sz="4415"/>
            </a:lvl6pPr>
            <a:lvl7pPr marL="12110131" indent="0">
              <a:buNone/>
              <a:defRPr sz="4415"/>
            </a:lvl7pPr>
            <a:lvl8pPr marL="14128486" indent="0">
              <a:buNone/>
              <a:defRPr sz="4415"/>
            </a:lvl8pPr>
            <a:lvl9pPr marL="16146841" indent="0">
              <a:buNone/>
              <a:defRPr sz="4415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144DE8-AE3D-40A8-90B8-FB90AC599C3D}" type="datetimeFigureOut">
              <a:rPr lang="en-GB" smtClean="0"/>
              <a:t>01/07/2020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EC4D90-E909-4F87-A3D0-77D3250A7A1C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568200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48334" y="2018348"/>
            <a:ext cx="13805328" cy="7064216"/>
          </a:xfrm>
        </p:spPr>
        <p:txBody>
          <a:bodyPr anchor="b"/>
          <a:lstStyle>
            <a:lvl1pPr>
              <a:defRPr sz="14127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8197174" y="4359077"/>
            <a:ext cx="21669405" cy="21515024"/>
          </a:xfrm>
        </p:spPr>
        <p:txBody>
          <a:bodyPr anchor="t"/>
          <a:lstStyle>
            <a:lvl1pPr marL="0" indent="0">
              <a:buNone/>
              <a:defRPr sz="14127"/>
            </a:lvl1pPr>
            <a:lvl2pPr marL="2018355" indent="0">
              <a:buNone/>
              <a:defRPr sz="12361"/>
            </a:lvl2pPr>
            <a:lvl3pPr marL="4036710" indent="0">
              <a:buNone/>
              <a:defRPr sz="10595"/>
            </a:lvl3pPr>
            <a:lvl4pPr marL="6055065" indent="0">
              <a:buNone/>
              <a:defRPr sz="8829"/>
            </a:lvl4pPr>
            <a:lvl5pPr marL="8073420" indent="0">
              <a:buNone/>
              <a:defRPr sz="8829"/>
            </a:lvl5pPr>
            <a:lvl6pPr marL="10091776" indent="0">
              <a:buNone/>
              <a:defRPr sz="8829"/>
            </a:lvl6pPr>
            <a:lvl7pPr marL="12110131" indent="0">
              <a:buNone/>
              <a:defRPr sz="8829"/>
            </a:lvl7pPr>
            <a:lvl8pPr marL="14128486" indent="0">
              <a:buNone/>
              <a:defRPr sz="8829"/>
            </a:lvl8pPr>
            <a:lvl9pPr marL="16146841" indent="0">
              <a:buNone/>
              <a:defRPr sz="8829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948334" y="9082564"/>
            <a:ext cx="13805328" cy="16826573"/>
          </a:xfrm>
        </p:spPr>
        <p:txBody>
          <a:bodyPr/>
          <a:lstStyle>
            <a:lvl1pPr marL="0" indent="0">
              <a:buNone/>
              <a:defRPr sz="7063"/>
            </a:lvl1pPr>
            <a:lvl2pPr marL="2018355" indent="0">
              <a:buNone/>
              <a:defRPr sz="6180"/>
            </a:lvl2pPr>
            <a:lvl3pPr marL="4036710" indent="0">
              <a:buNone/>
              <a:defRPr sz="5298"/>
            </a:lvl3pPr>
            <a:lvl4pPr marL="6055065" indent="0">
              <a:buNone/>
              <a:defRPr sz="4415"/>
            </a:lvl4pPr>
            <a:lvl5pPr marL="8073420" indent="0">
              <a:buNone/>
              <a:defRPr sz="4415"/>
            </a:lvl5pPr>
            <a:lvl6pPr marL="10091776" indent="0">
              <a:buNone/>
              <a:defRPr sz="4415"/>
            </a:lvl6pPr>
            <a:lvl7pPr marL="12110131" indent="0">
              <a:buNone/>
              <a:defRPr sz="4415"/>
            </a:lvl7pPr>
            <a:lvl8pPr marL="14128486" indent="0">
              <a:buNone/>
              <a:defRPr sz="4415"/>
            </a:lvl8pPr>
            <a:lvl9pPr marL="16146841" indent="0">
              <a:buNone/>
              <a:defRPr sz="4415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144DE8-AE3D-40A8-90B8-FB90AC599C3D}" type="datetimeFigureOut">
              <a:rPr lang="en-GB" smtClean="0"/>
              <a:t>01/07/2020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EC4D90-E909-4F87-A3D0-77D3250A7A1C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176085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942759" y="1611882"/>
            <a:ext cx="36918246" cy="585180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42759" y="8059374"/>
            <a:ext cx="36918246" cy="1920934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942759" y="28060644"/>
            <a:ext cx="9630847" cy="16118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529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144DE8-AE3D-40A8-90B8-FB90AC599C3D}" type="datetimeFigureOut">
              <a:rPr lang="en-GB" smtClean="0"/>
              <a:t>01/07/2020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178747" y="28060644"/>
            <a:ext cx="14446270" cy="16118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529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0230157" y="28060644"/>
            <a:ext cx="9630847" cy="16118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529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EC4D90-E909-4F87-A3D0-77D3250A7A1C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456679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4036710" rtl="0" eaLnBrk="1" latinLnBrk="0" hangingPunct="1">
        <a:lnSpc>
          <a:spcPct val="90000"/>
        </a:lnSpc>
        <a:spcBef>
          <a:spcPct val="0"/>
        </a:spcBef>
        <a:buNone/>
        <a:defRPr sz="19424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009178" indent="-1009178" algn="l" defTabSz="4036710" rtl="0" eaLnBrk="1" latinLnBrk="0" hangingPunct="1">
        <a:lnSpc>
          <a:spcPct val="90000"/>
        </a:lnSpc>
        <a:spcBef>
          <a:spcPts val="4415"/>
        </a:spcBef>
        <a:buFont typeface="Arial" panose="020B0604020202020204" pitchFamily="34" charset="0"/>
        <a:buChar char="•"/>
        <a:defRPr sz="12361" kern="1200">
          <a:solidFill>
            <a:schemeClr val="tx1"/>
          </a:solidFill>
          <a:latin typeface="+mn-lt"/>
          <a:ea typeface="+mn-ea"/>
          <a:cs typeface="+mn-cs"/>
        </a:defRPr>
      </a:lvl1pPr>
      <a:lvl2pPr marL="3027533" indent="-1009178" algn="l" defTabSz="4036710" rtl="0" eaLnBrk="1" latinLnBrk="0" hangingPunct="1">
        <a:lnSpc>
          <a:spcPct val="90000"/>
        </a:lnSpc>
        <a:spcBef>
          <a:spcPts val="2207"/>
        </a:spcBef>
        <a:buFont typeface="Arial" panose="020B0604020202020204" pitchFamily="34" charset="0"/>
        <a:buChar char="•"/>
        <a:defRPr sz="10595" kern="1200">
          <a:solidFill>
            <a:schemeClr val="tx1"/>
          </a:solidFill>
          <a:latin typeface="+mn-lt"/>
          <a:ea typeface="+mn-ea"/>
          <a:cs typeface="+mn-cs"/>
        </a:defRPr>
      </a:lvl2pPr>
      <a:lvl3pPr marL="5045888" indent="-1009178" algn="l" defTabSz="4036710" rtl="0" eaLnBrk="1" latinLnBrk="0" hangingPunct="1">
        <a:lnSpc>
          <a:spcPct val="90000"/>
        </a:lnSpc>
        <a:spcBef>
          <a:spcPts val="2207"/>
        </a:spcBef>
        <a:buFont typeface="Arial" panose="020B0604020202020204" pitchFamily="34" charset="0"/>
        <a:buChar char="•"/>
        <a:defRPr sz="8829" kern="1200">
          <a:solidFill>
            <a:schemeClr val="tx1"/>
          </a:solidFill>
          <a:latin typeface="+mn-lt"/>
          <a:ea typeface="+mn-ea"/>
          <a:cs typeface="+mn-cs"/>
        </a:defRPr>
      </a:lvl3pPr>
      <a:lvl4pPr marL="7064243" indent="-1009178" algn="l" defTabSz="4036710" rtl="0" eaLnBrk="1" latinLnBrk="0" hangingPunct="1">
        <a:lnSpc>
          <a:spcPct val="90000"/>
        </a:lnSpc>
        <a:spcBef>
          <a:spcPts val="2207"/>
        </a:spcBef>
        <a:buFont typeface="Arial" panose="020B0604020202020204" pitchFamily="34" charset="0"/>
        <a:buChar char="•"/>
        <a:defRPr sz="7946" kern="1200">
          <a:solidFill>
            <a:schemeClr val="tx1"/>
          </a:solidFill>
          <a:latin typeface="+mn-lt"/>
          <a:ea typeface="+mn-ea"/>
          <a:cs typeface="+mn-cs"/>
        </a:defRPr>
      </a:lvl4pPr>
      <a:lvl5pPr marL="9082598" indent="-1009178" algn="l" defTabSz="4036710" rtl="0" eaLnBrk="1" latinLnBrk="0" hangingPunct="1">
        <a:lnSpc>
          <a:spcPct val="90000"/>
        </a:lnSpc>
        <a:spcBef>
          <a:spcPts val="2207"/>
        </a:spcBef>
        <a:buFont typeface="Arial" panose="020B0604020202020204" pitchFamily="34" charset="0"/>
        <a:buChar char="•"/>
        <a:defRPr sz="7946" kern="1200">
          <a:solidFill>
            <a:schemeClr val="tx1"/>
          </a:solidFill>
          <a:latin typeface="+mn-lt"/>
          <a:ea typeface="+mn-ea"/>
          <a:cs typeface="+mn-cs"/>
        </a:defRPr>
      </a:lvl5pPr>
      <a:lvl6pPr marL="11100953" indent="-1009178" algn="l" defTabSz="4036710" rtl="0" eaLnBrk="1" latinLnBrk="0" hangingPunct="1">
        <a:lnSpc>
          <a:spcPct val="90000"/>
        </a:lnSpc>
        <a:spcBef>
          <a:spcPts val="2207"/>
        </a:spcBef>
        <a:buFont typeface="Arial" panose="020B0604020202020204" pitchFamily="34" charset="0"/>
        <a:buChar char="•"/>
        <a:defRPr sz="7946" kern="1200">
          <a:solidFill>
            <a:schemeClr val="tx1"/>
          </a:solidFill>
          <a:latin typeface="+mn-lt"/>
          <a:ea typeface="+mn-ea"/>
          <a:cs typeface="+mn-cs"/>
        </a:defRPr>
      </a:lvl6pPr>
      <a:lvl7pPr marL="13119308" indent="-1009178" algn="l" defTabSz="4036710" rtl="0" eaLnBrk="1" latinLnBrk="0" hangingPunct="1">
        <a:lnSpc>
          <a:spcPct val="90000"/>
        </a:lnSpc>
        <a:spcBef>
          <a:spcPts val="2207"/>
        </a:spcBef>
        <a:buFont typeface="Arial" panose="020B0604020202020204" pitchFamily="34" charset="0"/>
        <a:buChar char="•"/>
        <a:defRPr sz="7946" kern="1200">
          <a:solidFill>
            <a:schemeClr val="tx1"/>
          </a:solidFill>
          <a:latin typeface="+mn-lt"/>
          <a:ea typeface="+mn-ea"/>
          <a:cs typeface="+mn-cs"/>
        </a:defRPr>
      </a:lvl7pPr>
      <a:lvl8pPr marL="15137663" indent="-1009178" algn="l" defTabSz="4036710" rtl="0" eaLnBrk="1" latinLnBrk="0" hangingPunct="1">
        <a:lnSpc>
          <a:spcPct val="90000"/>
        </a:lnSpc>
        <a:spcBef>
          <a:spcPts val="2207"/>
        </a:spcBef>
        <a:buFont typeface="Arial" panose="020B0604020202020204" pitchFamily="34" charset="0"/>
        <a:buChar char="•"/>
        <a:defRPr sz="7946" kern="1200">
          <a:solidFill>
            <a:schemeClr val="tx1"/>
          </a:solidFill>
          <a:latin typeface="+mn-lt"/>
          <a:ea typeface="+mn-ea"/>
          <a:cs typeface="+mn-cs"/>
        </a:defRPr>
      </a:lvl8pPr>
      <a:lvl9pPr marL="17156019" indent="-1009178" algn="l" defTabSz="4036710" rtl="0" eaLnBrk="1" latinLnBrk="0" hangingPunct="1">
        <a:lnSpc>
          <a:spcPct val="90000"/>
        </a:lnSpc>
        <a:spcBef>
          <a:spcPts val="2207"/>
        </a:spcBef>
        <a:buFont typeface="Arial" panose="020B0604020202020204" pitchFamily="34" charset="0"/>
        <a:buChar char="•"/>
        <a:defRPr sz="7946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036710" rtl="0" eaLnBrk="1" latinLnBrk="0" hangingPunct="1">
        <a:defRPr sz="7946" kern="1200">
          <a:solidFill>
            <a:schemeClr val="tx1"/>
          </a:solidFill>
          <a:latin typeface="+mn-lt"/>
          <a:ea typeface="+mn-ea"/>
          <a:cs typeface="+mn-cs"/>
        </a:defRPr>
      </a:lvl1pPr>
      <a:lvl2pPr marL="2018355" algn="l" defTabSz="4036710" rtl="0" eaLnBrk="1" latinLnBrk="0" hangingPunct="1">
        <a:defRPr sz="7946" kern="1200">
          <a:solidFill>
            <a:schemeClr val="tx1"/>
          </a:solidFill>
          <a:latin typeface="+mn-lt"/>
          <a:ea typeface="+mn-ea"/>
          <a:cs typeface="+mn-cs"/>
        </a:defRPr>
      </a:lvl2pPr>
      <a:lvl3pPr marL="4036710" algn="l" defTabSz="4036710" rtl="0" eaLnBrk="1" latinLnBrk="0" hangingPunct="1">
        <a:defRPr sz="7946" kern="1200">
          <a:solidFill>
            <a:schemeClr val="tx1"/>
          </a:solidFill>
          <a:latin typeface="+mn-lt"/>
          <a:ea typeface="+mn-ea"/>
          <a:cs typeface="+mn-cs"/>
        </a:defRPr>
      </a:lvl3pPr>
      <a:lvl4pPr marL="6055065" algn="l" defTabSz="4036710" rtl="0" eaLnBrk="1" latinLnBrk="0" hangingPunct="1">
        <a:defRPr sz="7946" kern="1200">
          <a:solidFill>
            <a:schemeClr val="tx1"/>
          </a:solidFill>
          <a:latin typeface="+mn-lt"/>
          <a:ea typeface="+mn-ea"/>
          <a:cs typeface="+mn-cs"/>
        </a:defRPr>
      </a:lvl4pPr>
      <a:lvl5pPr marL="8073420" algn="l" defTabSz="4036710" rtl="0" eaLnBrk="1" latinLnBrk="0" hangingPunct="1">
        <a:defRPr sz="7946" kern="1200">
          <a:solidFill>
            <a:schemeClr val="tx1"/>
          </a:solidFill>
          <a:latin typeface="+mn-lt"/>
          <a:ea typeface="+mn-ea"/>
          <a:cs typeface="+mn-cs"/>
        </a:defRPr>
      </a:lvl5pPr>
      <a:lvl6pPr marL="10091776" algn="l" defTabSz="4036710" rtl="0" eaLnBrk="1" latinLnBrk="0" hangingPunct="1">
        <a:defRPr sz="7946" kern="1200">
          <a:solidFill>
            <a:schemeClr val="tx1"/>
          </a:solidFill>
          <a:latin typeface="+mn-lt"/>
          <a:ea typeface="+mn-ea"/>
          <a:cs typeface="+mn-cs"/>
        </a:defRPr>
      </a:lvl6pPr>
      <a:lvl7pPr marL="12110131" algn="l" defTabSz="4036710" rtl="0" eaLnBrk="1" latinLnBrk="0" hangingPunct="1">
        <a:defRPr sz="7946" kern="1200">
          <a:solidFill>
            <a:schemeClr val="tx1"/>
          </a:solidFill>
          <a:latin typeface="+mn-lt"/>
          <a:ea typeface="+mn-ea"/>
          <a:cs typeface="+mn-cs"/>
        </a:defRPr>
      </a:lvl7pPr>
      <a:lvl8pPr marL="14128486" algn="l" defTabSz="4036710" rtl="0" eaLnBrk="1" latinLnBrk="0" hangingPunct="1">
        <a:defRPr sz="7946" kern="1200">
          <a:solidFill>
            <a:schemeClr val="tx1"/>
          </a:solidFill>
          <a:latin typeface="+mn-lt"/>
          <a:ea typeface="+mn-ea"/>
          <a:cs typeface="+mn-cs"/>
        </a:defRPr>
      </a:lvl8pPr>
      <a:lvl9pPr marL="16146841" algn="l" defTabSz="4036710" rtl="0" eaLnBrk="1" latinLnBrk="0" hangingPunct="1">
        <a:defRPr sz="7946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4.png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0" y="32657"/>
            <a:ext cx="42803763" cy="5621300"/>
          </a:xfrm>
          <a:prstGeom prst="rect">
            <a:avLst/>
          </a:prstGeom>
          <a:solidFill>
            <a:srgbClr val="E722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064"/>
          </a:p>
        </p:txBody>
      </p:sp>
      <p:sp>
        <p:nvSpPr>
          <p:cNvPr id="5" name="Text Box 3"/>
          <p:cNvSpPr txBox="1">
            <a:spLocks noChangeArrowheads="1"/>
          </p:cNvSpPr>
          <p:nvPr/>
        </p:nvSpPr>
        <p:spPr bwMode="auto">
          <a:xfrm>
            <a:off x="380858" y="6308588"/>
            <a:ext cx="10548399" cy="231164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57B6B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21024" tIns="21024" rIns="21024" bIns="21024" numCol="1" anchor="t" anchorCtr="0" compatLnSpc="1">
            <a:prstTxWarp prst="textNoShape">
              <a:avLst/>
            </a:prstTxWarp>
          </a:bodyPr>
          <a:lstStyle/>
          <a:p>
            <a:pPr algn="just" defTabSz="525571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4400" b="1" dirty="0">
                <a:solidFill>
                  <a:srgbClr val="E72240"/>
                </a:solidFill>
              </a:rPr>
              <a:t>Background:</a:t>
            </a:r>
          </a:p>
          <a:p>
            <a:pPr algn="just" defTabSz="525571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4400" dirty="0">
                <a:ea typeface="Times New Roman" panose="02020603050405020304" pitchFamily="18" charset="0"/>
              </a:rPr>
              <a:t>While many pediatric and adolescent patients with Kaposi sarcoma (KS) can be treated with a combination of bleomycin, vincristine and doxorubicin (ABV) chemotherapy, favorable outcomes can be challenging to attain in resource limited settings.  We describe a cohort of pediatric, adolescent and young adult (AYA) patients with KS treated with paclitaxel in Mbeya, Tanzania.</a:t>
            </a:r>
          </a:p>
          <a:p>
            <a:pPr algn="just" defTabSz="525571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4400" dirty="0">
              <a:ea typeface="Times New Roman" panose="02020603050405020304" pitchFamily="18" charset="0"/>
            </a:endParaRPr>
          </a:p>
          <a:p>
            <a:pPr algn="just" defTabSz="525571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4400" b="1" dirty="0">
                <a:solidFill>
                  <a:srgbClr val="E72240"/>
                </a:solidFill>
                <a:ea typeface="Times New Roman" panose="02020603050405020304" pitchFamily="18" charset="0"/>
              </a:rPr>
              <a:t>Materials and Methods:</a:t>
            </a:r>
          </a:p>
          <a:p>
            <a:pPr algn="just" defTabSz="525571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ZA" sz="4400" dirty="0">
                <a:latin typeface="Calibri" panose="020F0502020204030204" pitchFamily="34" charset="0"/>
                <a:ea typeface="Times New Roman" panose="02020603050405020304" pitchFamily="18" charset="0"/>
              </a:rPr>
              <a:t>Retrospective chart review was conducted of patients with KS who received paclitaxel at the Baylor Tanzania Centre of Excellence in Mbeya, Tanzania between 1 March 2011 and 31 Dec 2019. </a:t>
            </a:r>
            <a:r>
              <a:rPr lang="en-US" sz="4400" dirty="0">
                <a:latin typeface="Calibri" panose="020F0502020204030204" pitchFamily="34" charset="0"/>
                <a:ea typeface="Times New Roman" panose="02020603050405020304" pitchFamily="18" charset="0"/>
              </a:rPr>
              <a:t>Paclitaxel was selected for patients with refractory disease after treatment with ABV, KS relapse or contraindication to ABV. Paclitaxel was given at 100-135mg/m2 every 3-4 weeks for 6 cycles; patients who did not achieve complete clinical remission (CCR) were given additional cycles.  </a:t>
            </a:r>
            <a:endParaRPr lang="en-US" sz="4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 defTabSz="525571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4400" dirty="0">
              <a:ea typeface="Times New Roman" panose="02020603050405020304" pitchFamily="18" charset="0"/>
            </a:endParaRPr>
          </a:p>
          <a:p>
            <a:pPr algn="just" defTabSz="525571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4400" dirty="0">
              <a:ea typeface="Times New Roman" panose="02020603050405020304" pitchFamily="18" charset="0"/>
            </a:endParaRPr>
          </a:p>
          <a:p>
            <a:pPr algn="just" defTabSz="525571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en-US" sz="4400" b="1" dirty="0">
              <a:solidFill>
                <a:srgbClr val="E72240"/>
              </a:solidFill>
              <a:latin typeface="Calibri" panose="020F0502020204030204" pitchFamily="34" charset="0"/>
            </a:endParaRPr>
          </a:p>
          <a:p>
            <a:pPr algn="just" defTabSz="525571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en-US" sz="4400" b="1" dirty="0">
              <a:solidFill>
                <a:srgbClr val="E72240"/>
              </a:solidFill>
              <a:latin typeface="Arial" panose="020B0604020202020204" pitchFamily="34" charset="0"/>
            </a:endParaRPr>
          </a:p>
        </p:txBody>
      </p:sp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1292389" y="449705"/>
            <a:ext cx="41130516" cy="17428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57B6B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21024" tIns="21024" rIns="21024" bIns="21024" numCol="1" anchor="t" anchorCtr="0" compatLnSpc="1">
            <a:prstTxWarp prst="textNoShape">
              <a:avLst/>
            </a:prstTxWarp>
          </a:bodyPr>
          <a:lstStyle/>
          <a:p>
            <a:r>
              <a:rPr lang="en-GB" sz="6500" b="1" dirty="0">
                <a:solidFill>
                  <a:schemeClr val="bg1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Paclitaxel-</a:t>
            </a:r>
            <a:r>
              <a:rPr lang="en-GB" sz="6500" b="1" dirty="0" err="1">
                <a:solidFill>
                  <a:schemeClr val="bg1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ing</a:t>
            </a:r>
            <a:r>
              <a:rPr lang="en-GB" sz="6500" b="1" dirty="0">
                <a:solidFill>
                  <a:schemeClr val="bg1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a punch: Successful Treatment of Children, Adolescents, and Young Adults with Relapsed or Refractory Kaposi Sarcoma with Paclitaxel in Mbeya, Tanzania</a:t>
            </a:r>
            <a:endParaRPr lang="en-US" sz="6500" b="1" dirty="0">
              <a:solidFill>
                <a:schemeClr val="bg1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 defTabSz="525571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en-US" sz="6600" b="1" dirty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9" name="Text Box 7"/>
          <p:cNvSpPr txBox="1">
            <a:spLocks noChangeArrowheads="1"/>
          </p:cNvSpPr>
          <p:nvPr/>
        </p:nvSpPr>
        <p:spPr bwMode="auto">
          <a:xfrm>
            <a:off x="1297678" y="2522785"/>
            <a:ext cx="40208406" cy="26973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57B6B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21024" tIns="21024" rIns="21024" bIns="21024" numCol="1" anchor="t" anchorCtr="0" compatLnSpc="1">
            <a:prstTxWarp prst="textNoShape">
              <a:avLst/>
            </a:prstTxWarp>
          </a:bodyPr>
          <a:lstStyle/>
          <a:p>
            <a:r>
              <a:rPr lang="en-ZA" sz="4500" dirty="0">
                <a:solidFill>
                  <a:schemeClr val="bg1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L. Campbell</a:t>
            </a:r>
            <a:r>
              <a:rPr lang="en-ZA" sz="4500" baseline="30000" dirty="0">
                <a:solidFill>
                  <a:schemeClr val="bg1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1,2,3,*</a:t>
            </a:r>
            <a:r>
              <a:rPr lang="en-ZA" sz="4500" dirty="0">
                <a:solidFill>
                  <a:schemeClr val="bg1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lang="en-ZA" sz="4500" dirty="0">
                <a:solidFill>
                  <a:schemeClr val="bg1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N. El-Mallawany</a:t>
            </a:r>
            <a:r>
              <a:rPr lang="en-ZA" sz="4500" baseline="30000" dirty="0">
                <a:solidFill>
                  <a:schemeClr val="bg1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2,4</a:t>
            </a:r>
            <a:r>
              <a:rPr lang="en-ZA" sz="4500" dirty="0">
                <a:solidFill>
                  <a:schemeClr val="bg1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ZA" sz="4500" dirty="0">
                <a:solidFill>
                  <a:schemeClr val="bg1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US" sz="4500" dirty="0">
                <a:solidFill>
                  <a:schemeClr val="bg1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J.S. Slone</a:t>
            </a:r>
            <a:r>
              <a:rPr lang="en-US" sz="4500" baseline="30000" dirty="0">
                <a:solidFill>
                  <a:schemeClr val="bg1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2,4</a:t>
            </a:r>
            <a:r>
              <a:rPr lang="en-US" sz="4500" dirty="0">
                <a:solidFill>
                  <a:schemeClr val="bg1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, </a:t>
            </a:r>
            <a:r>
              <a:rPr lang="en-ZA" sz="4500" dirty="0">
                <a:solidFill>
                  <a:schemeClr val="bg1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P.S. Mehta</a:t>
            </a:r>
            <a:r>
              <a:rPr lang="en-ZA" sz="4500" baseline="30000" dirty="0">
                <a:solidFill>
                  <a:schemeClr val="bg1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2,4</a:t>
            </a:r>
            <a:r>
              <a:rPr lang="en-ZA" sz="4500" dirty="0">
                <a:solidFill>
                  <a:schemeClr val="bg1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lang="en-ZA" sz="4500" u="sng" dirty="0">
                <a:solidFill>
                  <a:schemeClr val="bg1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N. Jiwa</a:t>
            </a:r>
            <a:r>
              <a:rPr lang="en-ZA" sz="4500" baseline="30000" dirty="0">
                <a:solidFill>
                  <a:schemeClr val="bg1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3</a:t>
            </a:r>
            <a:r>
              <a:rPr lang="en-ZA" sz="4500" dirty="0">
                <a:solidFill>
                  <a:schemeClr val="bg1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A. Kapesa</a:t>
            </a:r>
            <a:r>
              <a:rPr lang="en-ZA" sz="4500" baseline="30000" dirty="0">
                <a:solidFill>
                  <a:schemeClr val="bg1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3</a:t>
            </a:r>
            <a:r>
              <a:rPr lang="en-ZA" sz="4500" dirty="0">
                <a:solidFill>
                  <a:schemeClr val="bg1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,</a:t>
            </a:r>
            <a:r>
              <a:rPr lang="en-ZA" sz="4500" baseline="30000" dirty="0">
                <a:solidFill>
                  <a:schemeClr val="bg1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ZA" sz="4500" dirty="0">
                <a:solidFill>
                  <a:schemeClr val="bg1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J. Bacha</a:t>
            </a:r>
            <a:r>
              <a:rPr lang="en-ZA" sz="4500" baseline="30000" dirty="0">
                <a:solidFill>
                  <a:schemeClr val="bg1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1,2,3 </a:t>
            </a:r>
            <a:endParaRPr lang="en-US" sz="4500" dirty="0">
              <a:solidFill>
                <a:schemeClr val="bg1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en-GB" sz="4500" baseline="30000" dirty="0">
                <a:solidFill>
                  <a:schemeClr val="bg1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1</a:t>
            </a:r>
            <a:r>
              <a:rPr lang="en-US" sz="4500" dirty="0">
                <a:solidFill>
                  <a:schemeClr val="bg1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Baylor College of Medicine International Pediatric AIDS Initiative at Texas Children's Hospital, Houston, TX, USA; </a:t>
            </a:r>
            <a:r>
              <a:rPr lang="en-ZA" sz="4500" baseline="30000" dirty="0">
                <a:solidFill>
                  <a:schemeClr val="bg1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2</a:t>
            </a:r>
            <a:r>
              <a:rPr lang="en-US" sz="4500" dirty="0">
                <a:solidFill>
                  <a:schemeClr val="bg1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Baylor College of Medicine, Houston, TX, USA; </a:t>
            </a:r>
            <a:r>
              <a:rPr lang="en-ZA" sz="4500" baseline="30000" dirty="0">
                <a:solidFill>
                  <a:schemeClr val="bg1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3</a:t>
            </a:r>
            <a:r>
              <a:rPr lang="en-ZA" sz="4500" dirty="0">
                <a:solidFill>
                  <a:schemeClr val="bg1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Baylor College of Medicine Children's Foundation - Tanzania, </a:t>
            </a:r>
            <a:r>
              <a:rPr lang="en-ZA" sz="4500" dirty="0" err="1">
                <a:solidFill>
                  <a:schemeClr val="bg1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Pediatrics</a:t>
            </a:r>
            <a:r>
              <a:rPr lang="en-ZA" sz="4500" dirty="0">
                <a:solidFill>
                  <a:schemeClr val="bg1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, Mbeya, Tanzania; </a:t>
            </a:r>
            <a:r>
              <a:rPr lang="en-ZA" sz="4500" baseline="30000" dirty="0">
                <a:solidFill>
                  <a:schemeClr val="bg1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4</a:t>
            </a:r>
            <a:r>
              <a:rPr lang="en-ZA" sz="4500" dirty="0">
                <a:solidFill>
                  <a:schemeClr val="bg1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Texas Children's Cancer and </a:t>
            </a:r>
            <a:r>
              <a:rPr lang="en-ZA" sz="4500" dirty="0" err="1">
                <a:solidFill>
                  <a:schemeClr val="bg1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Hematology</a:t>
            </a:r>
            <a:r>
              <a:rPr lang="en-ZA" sz="4500" dirty="0">
                <a:solidFill>
                  <a:schemeClr val="bg1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ZA" sz="4500" dirty="0" err="1">
                <a:solidFill>
                  <a:schemeClr val="bg1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Centers</a:t>
            </a:r>
            <a:r>
              <a:rPr lang="en-ZA" sz="4500" dirty="0">
                <a:solidFill>
                  <a:schemeClr val="bg1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Houston, TX, USA</a:t>
            </a:r>
          </a:p>
          <a:p>
            <a:r>
              <a:rPr lang="en-ZA" sz="4500" dirty="0">
                <a:solidFill>
                  <a:schemeClr val="bg1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*Corresponding author: </a:t>
            </a:r>
            <a:r>
              <a:rPr lang="en-ZA" sz="4500" u="sng" dirty="0">
                <a:solidFill>
                  <a:schemeClr val="bg1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lianec@bcm.edu</a:t>
            </a:r>
            <a:endParaRPr lang="en-US" sz="4500" u="sng" dirty="0">
              <a:solidFill>
                <a:schemeClr val="bg1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cxnSp>
        <p:nvCxnSpPr>
          <p:cNvPr id="1035" name="AutoShape 11"/>
          <p:cNvCxnSpPr>
            <a:cxnSpLocks noChangeShapeType="1"/>
          </p:cNvCxnSpPr>
          <p:nvPr/>
        </p:nvCxnSpPr>
        <p:spPr bwMode="auto">
          <a:xfrm>
            <a:off x="11940877" y="28863607"/>
            <a:ext cx="18922008" cy="0"/>
          </a:xfrm>
          <a:prstGeom prst="straightConnector1">
            <a:avLst/>
          </a:prstGeom>
          <a:noFill/>
          <a:ln w="76200">
            <a:solidFill>
              <a:srgbClr val="EF402A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68686"/>
                  </a:outerShdw>
                </a:effectLst>
              </a14:hiddenEffects>
            </a:ext>
          </a:extLst>
        </p:spPr>
      </p:cxnSp>
      <p:sp>
        <p:nvSpPr>
          <p:cNvPr id="2" name="Rectangle 1"/>
          <p:cNvSpPr/>
          <p:nvPr/>
        </p:nvSpPr>
        <p:spPr>
          <a:xfrm>
            <a:off x="0" y="27942721"/>
            <a:ext cx="42803763" cy="2332491"/>
          </a:xfrm>
          <a:prstGeom prst="rect">
            <a:avLst/>
          </a:prstGeom>
          <a:solidFill>
            <a:srgbClr val="E722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064"/>
          </a:p>
        </p:txBody>
      </p:sp>
      <p:sp>
        <p:nvSpPr>
          <p:cNvPr id="14" name="TextBox 13"/>
          <p:cNvSpPr txBox="1"/>
          <p:nvPr/>
        </p:nvSpPr>
        <p:spPr>
          <a:xfrm>
            <a:off x="118392" y="28047495"/>
            <a:ext cx="28993722" cy="29238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>
                <a:solidFill>
                  <a:schemeClr val="bg1"/>
                </a:solidFill>
              </a:rPr>
              <a:t>PEB0316 PRESENTED AT THE 23</a:t>
            </a:r>
            <a:r>
              <a:rPr lang="en-GB" sz="3200" b="1" baseline="30000" dirty="0">
                <a:solidFill>
                  <a:schemeClr val="bg1"/>
                </a:solidFill>
              </a:rPr>
              <a:t>RD</a:t>
            </a:r>
            <a:r>
              <a:rPr lang="en-GB" sz="3200" b="1" dirty="0">
                <a:solidFill>
                  <a:schemeClr val="bg1"/>
                </a:solidFill>
              </a:rPr>
              <a:t> INTERNATIONAL AIDS CONFERENCE (AIDS 2020) </a:t>
            </a:r>
            <a:r>
              <a:rPr lang="es-ES" sz="3200" b="1" dirty="0">
                <a:solidFill>
                  <a:schemeClr val="bg1"/>
                </a:solidFill>
              </a:rPr>
              <a:t>| 6-10 JULY 2020</a:t>
            </a:r>
          </a:p>
          <a:p>
            <a:r>
              <a:rPr lang="en-ZA" sz="3200" b="1" dirty="0">
                <a:solidFill>
                  <a:schemeClr val="bg1"/>
                </a:solidFill>
              </a:rPr>
              <a:t>Track B57: HIV-associated co-infections and malignancies in paediatric and adolescent populations</a:t>
            </a:r>
          </a:p>
          <a:p>
            <a:r>
              <a:rPr lang="en-US" altLang="en-US" sz="3200" b="1" dirty="0">
                <a:solidFill>
                  <a:schemeClr val="bg1"/>
                </a:solidFill>
              </a:rPr>
              <a:t>H-32491 - MEDICAL AUDIT OF ACTIVITIES FROM THE BAYLOR COLLEGE OF MEDICINE SOUTHERN HIGHLANDS ZONE CHILDREN’S CLINICAL CENTRE OF EXCELLENCE AT MBEYA REFERRAL HOSPITAL, MBEYA, TANZANIA</a:t>
            </a:r>
          </a:p>
          <a:p>
            <a:endParaRPr lang="en-US" altLang="en-US" sz="3200" dirty="0">
              <a:solidFill>
                <a:srgbClr val="000000"/>
              </a:solidFill>
            </a:endParaRPr>
          </a:p>
          <a:p>
            <a:endParaRPr lang="en-GB" sz="2400" b="1" dirty="0">
              <a:solidFill>
                <a:schemeClr val="bg1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992854" y="29111273"/>
            <a:ext cx="5430051" cy="916274"/>
          </a:xfrm>
          <a:prstGeom prst="rect">
            <a:avLst/>
          </a:prstGeom>
        </p:spPr>
      </p:pic>
      <p:sp>
        <p:nvSpPr>
          <p:cNvPr id="11" name="Text Box 3"/>
          <p:cNvSpPr txBox="1">
            <a:spLocks noChangeArrowheads="1"/>
          </p:cNvSpPr>
          <p:nvPr/>
        </p:nvSpPr>
        <p:spPr bwMode="auto">
          <a:xfrm>
            <a:off x="11940877" y="6308588"/>
            <a:ext cx="20560678" cy="173557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57B6B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21024" tIns="21024" rIns="21024" bIns="21024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 sz="4400" b="1" dirty="0">
                <a:solidFill>
                  <a:srgbClr val="E72240"/>
                </a:solidFill>
              </a:rPr>
              <a:t>Results:</a:t>
            </a:r>
          </a:p>
          <a:p>
            <a:r>
              <a:rPr lang="en-US" sz="4400" dirty="0">
                <a:ea typeface="Times New Roman" panose="02020603050405020304" pitchFamily="18" charset="0"/>
              </a:rPr>
              <a:t>17 patients met criteria and received paclitaxel, or 24% (17/71) of all patients treated for KS during the study period.</a:t>
            </a:r>
            <a:r>
              <a:rPr lang="en-US" sz="4400" i="1" dirty="0">
                <a:ea typeface="Times New Roman" panose="02020603050405020304" pitchFamily="18" charset="0"/>
              </a:rPr>
              <a:t> </a:t>
            </a:r>
            <a:r>
              <a:rPr lang="en-US" sz="4400" dirty="0">
                <a:ea typeface="Times New Roman" panose="02020603050405020304" pitchFamily="18" charset="0"/>
              </a:rPr>
              <a:t>Among these patients, 88% (15/17) had received prior chemotherapy: BV [29% (5/17)] or ABV [59% (10/17)], but had refractory disease (9/15), relapsed after ABV (4/15), or had an allergic reaction to BV (2/15).  Two patients had pre-existing contraindications to ABV and received paclitaxel as initial chemotherapy.    All HIV+ patients (16/17) were given ART and 88% (14/16) achieved VL &lt;1000 cp/</a:t>
            </a:r>
            <a:r>
              <a:rPr lang="en-US" sz="4400" dirty="0" err="1">
                <a:ea typeface="Times New Roman" panose="02020603050405020304" pitchFamily="18" charset="0"/>
              </a:rPr>
              <a:t>mL.</a:t>
            </a:r>
            <a:r>
              <a:rPr lang="en-US" sz="4400" dirty="0">
                <a:ea typeface="Times New Roman" panose="02020603050405020304" pitchFamily="18" charset="0"/>
              </a:rPr>
              <a:t> </a:t>
            </a:r>
            <a:endParaRPr lang="en-US" sz="4800" dirty="0">
              <a:ea typeface="Times New Roman" panose="02020603050405020304" pitchFamily="18" charset="0"/>
            </a:endParaRPr>
          </a:p>
          <a:p>
            <a:r>
              <a:rPr lang="en-US" sz="4400" dirty="0">
                <a:ea typeface="Times New Roman" panose="02020603050405020304" pitchFamily="18" charset="0"/>
              </a:rPr>
              <a:t> </a:t>
            </a:r>
            <a:endParaRPr lang="en-US" sz="4800" dirty="0">
              <a:ea typeface="Times New Roman" panose="02020603050405020304" pitchFamily="18" charset="0"/>
            </a:endParaRPr>
          </a:p>
          <a:p>
            <a:r>
              <a:rPr lang="en-US" sz="4400" dirty="0">
                <a:ea typeface="Times New Roman" panose="02020603050405020304" pitchFamily="18" charset="0"/>
              </a:rPr>
              <a:t>At time of paclitaxel initiation this cohort was 41% (7/17) female, median age 13.5 years (range 5.1-21.3), 94% (16/17) HIV +, all (16/16) on ART for a median of 64.5 months (range 4.4 - 138). 50% (8/16) met criteria for WHO severe immunosuppression. </a:t>
            </a:r>
            <a:endParaRPr lang="en-US" sz="4800" dirty="0">
              <a:ea typeface="Times New Roman" panose="02020603050405020304" pitchFamily="18" charset="0"/>
            </a:endParaRPr>
          </a:p>
          <a:p>
            <a:r>
              <a:rPr lang="en-US" sz="4400" dirty="0">
                <a:ea typeface="Times New Roman" panose="02020603050405020304" pitchFamily="18" charset="0"/>
              </a:rPr>
              <a:t> </a:t>
            </a:r>
            <a:endParaRPr lang="en-US" sz="4800" dirty="0">
              <a:ea typeface="Times New Roman" panose="02020603050405020304" pitchFamily="18" charset="0"/>
            </a:endParaRPr>
          </a:p>
          <a:p>
            <a:r>
              <a:rPr lang="en-US" sz="4400" dirty="0">
                <a:ea typeface="Times New Roman" panose="02020603050405020304" pitchFamily="18" charset="0"/>
              </a:rPr>
              <a:t>At censure, 82% (14/17) of patients were alive – 71% (10/14) achieved CCR, 29% (4/14) had partial response.  None were lost to follow up, median follow up was 37.3 months (range 8-83.5).  All deaths (n=3) were due to complications of severe acute malnutrition.  No significant differences in presentation or outcomes were seen based on Lilongwe KS stage (Table 1).  </a:t>
            </a:r>
            <a:endParaRPr lang="en-US" sz="4800" dirty="0">
              <a:ea typeface="Times New Roman" panose="02020603050405020304" pitchFamily="18" charset="0"/>
            </a:endParaRPr>
          </a:p>
          <a:p>
            <a:pPr algn="just" defTabSz="525571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en-US" sz="4400" b="1" dirty="0">
              <a:solidFill>
                <a:srgbClr val="E72240"/>
              </a:solidFill>
              <a:latin typeface="Arial" panose="020B0604020202020204" pitchFamily="34" charset="0"/>
            </a:endParaRPr>
          </a:p>
        </p:txBody>
      </p:sp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5637CA57-3AF1-463B-B6FB-2B5D94C1784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60466407"/>
              </p:ext>
            </p:extLst>
          </p:nvPr>
        </p:nvGraphicFramePr>
        <p:xfrm>
          <a:off x="11940878" y="19297532"/>
          <a:ext cx="20560677" cy="7924800"/>
        </p:xfrm>
        <a:graphic>
          <a:graphicData uri="http://schemas.openxmlformats.org/drawingml/2006/table">
            <a:tbl>
              <a:tblPr firstRow="1" firstCol="1" bandRow="1">
                <a:tableStyleId>{7DF18680-E054-41AD-8BC1-D1AEF772440D}</a:tableStyleId>
              </a:tblPr>
              <a:tblGrid>
                <a:gridCol w="4919924">
                  <a:extLst>
                    <a:ext uri="{9D8B030D-6E8A-4147-A177-3AD203B41FA5}">
                      <a16:colId xmlns:a16="http://schemas.microsoft.com/office/drawing/2014/main" val="3762694487"/>
                    </a:ext>
                  </a:extLst>
                </a:gridCol>
                <a:gridCol w="3456148">
                  <a:extLst>
                    <a:ext uri="{9D8B030D-6E8A-4147-A177-3AD203B41FA5}">
                      <a16:colId xmlns:a16="http://schemas.microsoft.com/office/drawing/2014/main" val="2479469096"/>
                    </a:ext>
                  </a:extLst>
                </a:gridCol>
                <a:gridCol w="4472661">
                  <a:extLst>
                    <a:ext uri="{9D8B030D-6E8A-4147-A177-3AD203B41FA5}">
                      <a16:colId xmlns:a16="http://schemas.microsoft.com/office/drawing/2014/main" val="1454882844"/>
                    </a:ext>
                  </a:extLst>
                </a:gridCol>
                <a:gridCol w="2642932">
                  <a:extLst>
                    <a:ext uri="{9D8B030D-6E8A-4147-A177-3AD203B41FA5}">
                      <a16:colId xmlns:a16="http://schemas.microsoft.com/office/drawing/2014/main" val="15849941"/>
                    </a:ext>
                  </a:extLst>
                </a:gridCol>
                <a:gridCol w="3252843">
                  <a:extLst>
                    <a:ext uri="{9D8B030D-6E8A-4147-A177-3AD203B41FA5}">
                      <a16:colId xmlns:a16="http://schemas.microsoft.com/office/drawing/2014/main" val="2759185111"/>
                    </a:ext>
                  </a:extLst>
                </a:gridCol>
                <a:gridCol w="1816169">
                  <a:extLst>
                    <a:ext uri="{9D8B030D-6E8A-4147-A177-3AD203B41FA5}">
                      <a16:colId xmlns:a16="http://schemas.microsoft.com/office/drawing/2014/main" val="2587428853"/>
                    </a:ext>
                  </a:extLst>
                </a:gridCol>
              </a:tblGrid>
              <a:tr h="2797656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000" dirty="0">
                          <a:effectLst/>
                        </a:rPr>
                        <a:t>Clinical Characteristic</a:t>
                      </a:r>
                      <a:endParaRPr lang="en-US" sz="4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000" dirty="0">
                          <a:effectLst/>
                        </a:rPr>
                        <a:t>Stage 1: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000" dirty="0">
                          <a:effectLst/>
                        </a:rPr>
                        <a:t>Mild and Moderate Cutaneous/ Oral KS (n = 0)</a:t>
                      </a:r>
                      <a:endParaRPr lang="en-US" sz="4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000" dirty="0">
                          <a:effectLst/>
                        </a:rPr>
                        <a:t>Stage 2: Lymphadenopathic Predominant KS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000" dirty="0">
                          <a:effectLst/>
                        </a:rPr>
                        <a:t>(n = 5)</a:t>
                      </a:r>
                      <a:endParaRPr lang="en-US" sz="4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000" dirty="0">
                          <a:effectLst/>
                        </a:rPr>
                        <a:t>Stage 3: Woody Edema KS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000" dirty="0">
                          <a:effectLst/>
                        </a:rPr>
                        <a:t>(n = 4)</a:t>
                      </a:r>
                      <a:endParaRPr lang="en-US" sz="4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000" dirty="0">
                          <a:effectLst/>
                        </a:rPr>
                        <a:t>Stage 4:  Visceral or Disseminated KS (n = 8)</a:t>
                      </a:r>
                      <a:endParaRPr lang="en-US" sz="4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000" dirty="0">
                          <a:effectLst/>
                        </a:rPr>
                        <a:t>p-value</a:t>
                      </a:r>
                      <a:endParaRPr lang="en-US" sz="4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728410092"/>
                  </a:ext>
                </a:extLst>
              </a:tr>
              <a:tr h="2238125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000" dirty="0">
                          <a:effectLst/>
                        </a:rPr>
                        <a:t>Previously Failed Chemotherapy Regimen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000" dirty="0">
                          <a:effectLst/>
                        </a:rPr>
                        <a:t> </a:t>
                      </a:r>
                      <a:endParaRPr lang="en-US" sz="4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000" dirty="0">
                          <a:effectLst/>
                        </a:rPr>
                        <a:t>NA</a:t>
                      </a:r>
                      <a:endParaRPr lang="en-US" sz="4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000" dirty="0">
                          <a:effectLst/>
                        </a:rPr>
                        <a:t>60% (3/5)</a:t>
                      </a:r>
                      <a:endParaRPr lang="en-US" sz="4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000" dirty="0">
                          <a:effectLst/>
                        </a:rPr>
                        <a:t>100% (4/4)</a:t>
                      </a:r>
                      <a:endParaRPr lang="en-US" sz="4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000" dirty="0">
                          <a:effectLst/>
                        </a:rPr>
                        <a:t>75% (6/8)  </a:t>
                      </a:r>
                      <a:endParaRPr lang="en-US" sz="4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000" dirty="0">
                          <a:effectLst/>
                        </a:rPr>
                        <a:t>0.6303</a:t>
                      </a:r>
                      <a:endParaRPr lang="en-US" sz="4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712874075"/>
                  </a:ext>
                </a:extLst>
              </a:tr>
              <a:tr h="1119063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000" dirty="0">
                          <a:effectLst/>
                        </a:rPr>
                        <a:t>Relapsed or Refractory KS</a:t>
                      </a:r>
                      <a:endParaRPr lang="en-US" sz="4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000" dirty="0">
                          <a:effectLst/>
                        </a:rPr>
                        <a:t>NA</a:t>
                      </a:r>
                      <a:endParaRPr lang="en-US" sz="4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000" dirty="0">
                          <a:effectLst/>
                        </a:rPr>
                        <a:t>60% (3/5)</a:t>
                      </a:r>
                      <a:endParaRPr lang="en-US" sz="4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000" dirty="0">
                          <a:effectLst/>
                        </a:rPr>
                        <a:t>100% (4/4)</a:t>
                      </a:r>
                      <a:endParaRPr lang="en-US" sz="4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000" dirty="0">
                          <a:effectLst/>
                        </a:rPr>
                        <a:t>75% (6/8)</a:t>
                      </a:r>
                      <a:endParaRPr lang="en-US" sz="4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000" dirty="0">
                          <a:effectLst/>
                        </a:rPr>
                        <a:t>0.6303</a:t>
                      </a:r>
                      <a:endParaRPr lang="en-US" sz="4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192696007"/>
                  </a:ext>
                </a:extLst>
              </a:tr>
              <a:tr h="44910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000" dirty="0">
                          <a:effectLst/>
                        </a:rPr>
                        <a:t>Alive</a:t>
                      </a:r>
                      <a:endParaRPr lang="en-US" sz="4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000">
                          <a:effectLst/>
                        </a:rPr>
                        <a:t>NA</a:t>
                      </a:r>
                      <a:endParaRPr lang="en-US" sz="4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000">
                          <a:effectLst/>
                        </a:rPr>
                        <a:t>80% (4/5)</a:t>
                      </a:r>
                      <a:endParaRPr lang="en-US" sz="4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000">
                          <a:effectLst/>
                        </a:rPr>
                        <a:t>75% (3/4)</a:t>
                      </a:r>
                      <a:endParaRPr lang="en-US" sz="4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000">
                          <a:effectLst/>
                        </a:rPr>
                        <a:t>88% (7/8)</a:t>
                      </a:r>
                      <a:endParaRPr lang="en-US" sz="4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000" dirty="0">
                          <a:effectLst/>
                        </a:rPr>
                        <a:t>0.3737</a:t>
                      </a:r>
                      <a:endParaRPr lang="en-US" sz="4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66672734"/>
                  </a:ext>
                </a:extLst>
              </a:tr>
              <a:tr h="559531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000" dirty="0">
                          <a:effectLst/>
                        </a:rPr>
                        <a:t>Died</a:t>
                      </a:r>
                      <a:endParaRPr lang="en-US" sz="4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000" dirty="0">
                          <a:effectLst/>
                        </a:rPr>
                        <a:t>NA</a:t>
                      </a:r>
                      <a:endParaRPr lang="en-US" sz="4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000" dirty="0">
                          <a:effectLst/>
                        </a:rPr>
                        <a:t>20% (1/5)</a:t>
                      </a:r>
                      <a:endParaRPr lang="en-US" sz="4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000">
                          <a:effectLst/>
                        </a:rPr>
                        <a:t>25% (1/4)</a:t>
                      </a:r>
                      <a:endParaRPr lang="en-US" sz="4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000" dirty="0">
                          <a:effectLst/>
                        </a:rPr>
                        <a:t>13% (1/8)</a:t>
                      </a:r>
                      <a:endParaRPr lang="en-US" sz="4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000" dirty="0">
                          <a:effectLst/>
                        </a:rPr>
                        <a:t>0.9999</a:t>
                      </a:r>
                      <a:endParaRPr lang="en-US" sz="4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806051025"/>
                  </a:ext>
                </a:extLst>
              </a:tr>
            </a:tbl>
          </a:graphicData>
        </a:graphic>
      </p:graphicFrame>
      <p:sp>
        <p:nvSpPr>
          <p:cNvPr id="13" name="TextBox 12">
            <a:extLst>
              <a:ext uri="{FF2B5EF4-FFF2-40B4-BE49-F238E27FC236}">
                <a16:creationId xmlns:a16="http://schemas.microsoft.com/office/drawing/2014/main" id="{25EF8C3F-B8AB-47C9-BBCA-D8BBC28EC833}"/>
              </a:ext>
            </a:extLst>
          </p:cNvPr>
          <p:cNvSpPr txBox="1"/>
          <p:nvPr/>
        </p:nvSpPr>
        <p:spPr>
          <a:xfrm>
            <a:off x="32501555" y="6516654"/>
            <a:ext cx="9591408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rgbClr val="E72240"/>
                </a:solidFill>
                <a:ea typeface="Times New Roman" panose="02020603050405020304" pitchFamily="18" charset="0"/>
              </a:rPr>
              <a:t>Conclusions:</a:t>
            </a:r>
          </a:p>
          <a:p>
            <a:r>
              <a:rPr lang="en-US" sz="4400" dirty="0">
                <a:ea typeface="Times New Roman" panose="02020603050405020304" pitchFamily="18" charset="0"/>
              </a:rPr>
              <a:t>Favorable outcomes were achievable with paclitaxel despite the severity of KS disease in this cohort and the resource constraints in this setting.</a:t>
            </a:r>
          </a:p>
          <a:p>
            <a:r>
              <a:rPr lang="en-US" sz="4400" dirty="0">
                <a:ea typeface="Times New Roman" panose="02020603050405020304" pitchFamily="18" charset="0"/>
              </a:rPr>
              <a:t> </a:t>
            </a:r>
          </a:p>
          <a:p>
            <a:endParaRPr lang="en-US" sz="4400" dirty="0">
              <a:ea typeface="Times New Roman" panose="02020603050405020304" pitchFamily="18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CF3778F7-C4FF-4DB3-A914-5EBFA47FCBA9}"/>
              </a:ext>
            </a:extLst>
          </p:cNvPr>
          <p:cNvSpPr txBox="1"/>
          <p:nvPr/>
        </p:nvSpPr>
        <p:spPr>
          <a:xfrm>
            <a:off x="12181114" y="18452369"/>
            <a:ext cx="2125762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rgbClr val="E7224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Table 1: Clinical Characteristics and Outcomes Stratified by Lilongwe KS Staging Category</a:t>
            </a:r>
            <a:endParaRPr lang="en-US" sz="4400" b="1" dirty="0">
              <a:solidFill>
                <a:srgbClr val="E7224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76929026-E822-42F4-8DBC-797B8576C1B3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" t="-1" r="89667" b="-17100"/>
          <a:stretch/>
        </p:blipFill>
        <p:spPr>
          <a:xfrm>
            <a:off x="33002023" y="10638810"/>
            <a:ext cx="4164827" cy="3324080"/>
          </a:xfrm>
          <a:prstGeom prst="rect">
            <a:avLst/>
          </a:prstGeom>
        </p:spPr>
      </p:pic>
      <p:pic>
        <p:nvPicPr>
          <p:cNvPr id="22" name="Content Placeholder 3">
            <a:extLst>
              <a:ext uri="{FF2B5EF4-FFF2-40B4-BE49-F238E27FC236}">
                <a16:creationId xmlns:a16="http://schemas.microsoft.com/office/drawing/2014/main" id="{367739B1-5B4D-47D8-AA70-76D54B7C5668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2462" t="6235" r="80492" b="4264"/>
          <a:stretch/>
        </p:blipFill>
        <p:spPr>
          <a:xfrm>
            <a:off x="37667318" y="10179747"/>
            <a:ext cx="5180011" cy="3160793"/>
          </a:xfrm>
          <a:prstGeom prst="rect">
            <a:avLst/>
          </a:prstGeom>
        </p:spPr>
      </p:pic>
      <p:pic>
        <p:nvPicPr>
          <p:cNvPr id="23" name="Content Placeholder 3">
            <a:extLst>
              <a:ext uri="{FF2B5EF4-FFF2-40B4-BE49-F238E27FC236}">
                <a16:creationId xmlns:a16="http://schemas.microsoft.com/office/drawing/2014/main" id="{8670B8BA-CAE9-450C-AF1A-3C6D542FDF7E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87218" t="1" b="-1089"/>
          <a:stretch/>
        </p:blipFill>
        <p:spPr>
          <a:xfrm>
            <a:off x="37107535" y="17536306"/>
            <a:ext cx="5224190" cy="2909680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690420BB-58CB-4F0A-B2C4-99769069A670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83658" r="1"/>
          <a:stretch/>
        </p:blipFill>
        <p:spPr>
          <a:xfrm>
            <a:off x="37872962" y="14000052"/>
            <a:ext cx="3940427" cy="2802161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5DF6B16A-52A8-4536-B829-80487A66C4E8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39933" r="42885"/>
          <a:stretch/>
        </p:blipFill>
        <p:spPr>
          <a:xfrm>
            <a:off x="30677195" y="13800827"/>
            <a:ext cx="8110425" cy="3324081"/>
          </a:xfrm>
          <a:prstGeom prst="rect">
            <a:avLst/>
          </a:prstGeom>
        </p:spPr>
      </p:pic>
      <p:pic>
        <p:nvPicPr>
          <p:cNvPr id="30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26E32360-567F-43E2-B9A0-82A59A969E06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37298833" y="21739349"/>
            <a:ext cx="3072227" cy="30722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51180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34600" fill="hold"/>
                                        <p:tgtEl>
                                          <p:spTgt spid="3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54082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0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764</Words>
  <Application>Microsoft Office PowerPoint</Application>
  <PresentationFormat>Benutzerdefiniert</PresentationFormat>
  <Paragraphs>58</Paragraphs>
  <Slides>1</Slides>
  <Notes>0</Notes>
  <HiddenSlides>0</HiddenSlides>
  <MMClips>1</MMClips>
  <ScaleCrop>false</ScaleCrop>
  <HeadingPairs>
    <vt:vector size="6" baseType="variant">
      <vt:variant>
        <vt:lpstr>Verwendete Schriftarten</vt:lpstr>
      </vt:variant>
      <vt:variant>
        <vt:i4>4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</vt:i4>
      </vt:variant>
    </vt:vector>
  </HeadingPairs>
  <TitlesOfParts>
    <vt:vector size="6" baseType="lpstr">
      <vt:lpstr>Arial</vt:lpstr>
      <vt:lpstr>Calibri</vt:lpstr>
      <vt:lpstr>Calibri Light</vt:lpstr>
      <vt:lpstr>Times New Roman</vt:lpstr>
      <vt:lpstr>Office Theme</vt:lpstr>
      <vt:lpstr>PowerPoint-Präsentation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Mona Dolan</dc:creator>
  <cp:lastModifiedBy>Alexander Leb</cp:lastModifiedBy>
  <cp:revision>42</cp:revision>
  <dcterms:created xsi:type="dcterms:W3CDTF">2016-06-23T11:49:10Z</dcterms:created>
  <dcterms:modified xsi:type="dcterms:W3CDTF">2020-07-01T10:57:38Z</dcterms:modified>
</cp:coreProperties>
</file>